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3" r:id="rId7"/>
    <p:sldId id="275" r:id="rId8"/>
    <p:sldId id="264" r:id="rId9"/>
    <p:sldId id="265" r:id="rId10"/>
    <p:sldId id="266" r:id="rId11"/>
    <p:sldId id="267" r:id="rId12"/>
    <p:sldId id="268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5" autoAdjust="0"/>
    <p:restoredTop sz="96834" autoAdjust="0"/>
  </p:normalViewPr>
  <p:slideViewPr>
    <p:cSldViewPr>
      <p:cViewPr>
        <p:scale>
          <a:sx n="100" d="100"/>
          <a:sy n="100" d="100"/>
        </p:scale>
        <p:origin x="102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6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64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hyperlink" Target="https://www.youtube.com/watch?v=GooATFiHUyA" TargetMode="External"/><Relationship Id="rId5" Type="http://schemas.openxmlformats.org/officeDocument/2006/relationships/image" Target="../media/image62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36.png"/><Relationship Id="rId5" Type="http://schemas.openxmlformats.org/officeDocument/2006/relationships/image" Target="../media/image68.png"/><Relationship Id="rId10" Type="http://schemas.openxmlformats.org/officeDocument/2006/relationships/hyperlink" Target="https://youtu.be/d32hA8sPGP0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Humanoid_war.gi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0.png"/><Relationship Id="rId7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6.png"/><Relationship Id="rId5" Type="http://schemas.openxmlformats.org/officeDocument/2006/relationships/image" Target="../media/image74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3DGP2_FINAL_ASSIGNMENT.git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1610c824eda845508a8abdc2a7bb4081?pvs=4#e9c12561c67d49b9b64eae29c156ad08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mailto:t55300354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youtu.be/31BfTQHflNc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github.com/kiption/XD.git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36586"/>
            <a:ext cx="18288000" cy="10800000"/>
            <a:chOff x="5597" y="-1447350"/>
            <a:chExt cx="18847577" cy="11663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04" t="554" r="1179" b="950"/>
            <a:stretch/>
          </p:blipFill>
          <p:spPr>
            <a:xfrm>
              <a:off x="5597" y="-1447350"/>
              <a:ext cx="18847577" cy="116637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0" y="3878612"/>
            <a:ext cx="3844515" cy="7908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5077" y="2121696"/>
            <a:ext cx="5539793" cy="30829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  <p:grpSp>
        <p:nvGrpSpPr>
          <p:cNvPr id="1005" name="그룹 1005"/>
          <p:cNvGrpSpPr/>
          <p:nvPr/>
        </p:nvGrpSpPr>
        <p:grpSpPr>
          <a:xfrm>
            <a:off x="8405356" y="1485900"/>
            <a:ext cx="1049617" cy="1049617"/>
            <a:chOff x="5112124" y="1837959"/>
            <a:chExt cx="1049617" cy="1049617"/>
          </a:xfrm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2124" y="1837959"/>
              <a:ext cx="1049617" cy="10496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457429"/>
            <a:ext cx="17517260" cy="8203523"/>
            <a:chOff x="407084" y="1457429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84" y="1457429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93238" cy="847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2600" y="3558835"/>
            <a:ext cx="14679864" cy="378565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서버와 클라이언트간의 소통도 처음에는 쉽지않았지만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작은 단계부터 주고받다 보니 복잡한 정보도 주고 받을 때 어려움이 점차 없어졌습니다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위치 및 회전 동기화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동기화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사운드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컨텐츠 동기화를 하면서 플레이어끼리 서로 정보가 안 맞았던 부분이 너무나도 많았고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많은 시간을 붙잡아도 싱크가 맞지 않을 때는 문제가 서버코드인지 클라이언트 내부에서 발생한 오류인지 알기 쉽지않아서 서로 코드를 살펴보면서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부터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까지 문제가 될 만한 부분들을 많은 소통을 통해 해결했습니다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느낀 점은 서버에 문제가 생겨도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“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서버에 잘못이 있겠지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”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생각이 그치는 것이 아닌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서로의 의심되는 점은 없는지 머리를 맞대고 찾아보는 것이 문제를 해결해 나아가는데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가장 빠르다고 느꼈습니다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41" y="1671679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312743"/>
              </p:ext>
            </p:extLst>
          </p:nvPr>
        </p:nvGraphicFramePr>
        <p:xfrm>
          <a:off x="8479606" y="2628900"/>
          <a:ext cx="8745009" cy="598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 판단 여부와 충돌 시 연출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https://github.com/kiption/Network_Game_Programming.git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https://www.youtube.com/watch?v=GooATFiHUyA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3358" y="7502776"/>
            <a:ext cx="490884" cy="41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465" y="8047981"/>
            <a:ext cx="684670" cy="489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22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227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3384724" cy="829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82836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Player By Player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34249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collisioncheck_Player2Player(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for(inti{};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&lt;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MAX_USER;i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 { 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if(clients[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getLoseControl</a:t>
            </a:r>
            <a:r>
              <a:rPr lang="en-US" altLang="ko-KR" sz="1000" b="1" dirty="0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&amp;&amp;clients[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getLosetControl</a:t>
            </a:r>
            <a:r>
              <a:rPr lang="en-US" altLang="ko-KR" sz="1000" b="1" dirty="0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</a:t>
            </a:r>
            <a:r>
              <a:rPr lang="en-US" altLang="ko-KR" sz="1000" dirty="0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continue;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for(client[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 {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 </a:t>
            </a:r>
            <a:r>
              <a:rPr lang="en-US" altLang="ko-KR" sz="1000" b="1" dirty="0" err="1" smtClean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 smtClean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  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(EV_TYPE_REFRESH,0.7f,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EV_TARGET_CLIENTS,EV_DTARGET_CONTROL,client_id,0,0);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MyVector3D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reflect_dir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 0, 0, 0 };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reflect_dir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= {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getCoordinate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z_coordinate.x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* (-1.0f),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getCoordinate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z_coordinate.y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* (-1.0f),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getCoordinate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z_coordinate.z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* (-1.0f) };</a:t>
            </a:r>
          </a:p>
          <a:p>
            <a:endParaRPr lang="ko-KR" altLang="en-US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MyVector3D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reflect_Result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 0,0,0 };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reflect_Result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calcMove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reflect_dir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FLECT_SCALAR, false);</a:t>
            </a:r>
          </a:p>
          <a:p>
            <a:endParaRPr lang="ko-KR" altLang="en-US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reflect_Result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sendPlayerUpdatePacket_toAllClient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      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 // 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4428" y="3399384"/>
            <a:ext cx="428567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LoseControl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함수를 통해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해당 플레이어의 조작제어권을 따져서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인 플레이어만 충돌 대상에 포함시킵니다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Clients[]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선언되어있어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이용하여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Data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Race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방지해줍니다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94428" y="5513882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 효과는 서버에서 계산 중인 벡터 값을 이용하여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 시 살짝 밀어주게 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4428" y="6305864"/>
            <a:ext cx="428567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충돌에 따른 반작용 이동 결과를 클라이언트에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Broadcast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하는 함수인        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sendPlayerUpdatePacket_toAllClient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통해 모든 클라이언트에게 동기화가 되도록 알려줍니다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7" name="구부러진 연결선 6"/>
          <p:cNvCxnSpPr/>
          <p:nvPr/>
        </p:nvCxnSpPr>
        <p:spPr>
          <a:xfrm rot="10800000" flipV="1">
            <a:off x="3200401" y="3794200"/>
            <a:ext cx="2594029" cy="250448"/>
          </a:xfrm>
          <a:prstGeom prst="curved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/>
          <p:nvPr/>
        </p:nvCxnSpPr>
        <p:spPr>
          <a:xfrm rot="10800000" flipV="1">
            <a:off x="3429001" y="3794200"/>
            <a:ext cx="2365429" cy="968299"/>
          </a:xfrm>
          <a:prstGeom prst="curved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>
            <a:off x="1828805" y="4969704"/>
            <a:ext cx="3965623" cy="76280"/>
          </a:xfrm>
          <a:prstGeom prst="curvedConnector3">
            <a:avLst>
              <a:gd name="adj1" fmla="val 10061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31562" y="5806269"/>
            <a:ext cx="4702439" cy="15470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 rot="5400000">
            <a:off x="5314418" y="5825853"/>
            <a:ext cx="499595" cy="4604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>
            <a:stCxn id="20" idx="1"/>
          </p:cNvCxnSpPr>
          <p:nvPr/>
        </p:nvCxnSpPr>
        <p:spPr>
          <a:xfrm rot="10800000" flipV="1">
            <a:off x="3756402" y="6967584"/>
            <a:ext cx="2038027" cy="1146000"/>
          </a:xfrm>
          <a:prstGeom prst="curvedConnector3">
            <a:avLst>
              <a:gd name="adj1" fmla="val 111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for(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if( !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Intersects(clients[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500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EV_TARGET_ITEMBOX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38400" y="293728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Player By Missile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085722" y="2955644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Player By Bomb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7025" y="3306618"/>
            <a:ext cx="5638800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for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continue;</a:t>
            </a:r>
          </a:p>
          <a:p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</a:t>
            </a:r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</a:t>
            </a:r>
            <a:r>
              <a:rPr lang="en-US" altLang="ko-KR" sz="105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en-US" altLang="ko-KR" sz="105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GS2C_REMOVE_OBJ;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OBJ_TYPE_MISSILE;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HIT_MISSILE_DURATION, EV_TARGET_CLIENTS,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} // if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9443" y="3321390"/>
            <a:ext cx="4237159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for </a:t>
            </a:r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(int i = 0; i &lt; BombNum; i++) </a:t>
            </a:r>
            <a:r>
              <a:rPr lang="nn-NO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</a:t>
            </a:r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</a:t>
            </a:r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</a:t>
            </a:r>
            <a:r>
              <a:rPr lang="en-US" altLang="ko-KR" sz="100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GS2C_REMOVE_OBJ;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OBJ_TYPE_BOMB;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for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HIT_BOMB_DURATION,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EV_TARGET_CLIENTS,0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58097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2784029"/>
            <a:ext cx="6518845" cy="6403030"/>
            <a:chOff x="969238" y="2709342"/>
            <a:chExt cx="6518845" cy="6477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709342"/>
              <a:ext cx="6518845" cy="6477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904"/>
              </p:ext>
            </p:extLst>
          </p:nvPr>
        </p:nvGraphicFramePr>
        <p:xfrm>
          <a:off x="8000900" y="2691976"/>
          <a:ext cx="8745009" cy="584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https://github.com/pj002321/Humanoid_war.git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https://youtu.be/d32hA8sPGP0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140" y="8008657"/>
            <a:ext cx="684670" cy="4897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489" y="7429610"/>
            <a:ext cx="539972" cy="459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289" y="1641203"/>
            <a:ext cx="2231331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795902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286" y="3356876"/>
            <a:ext cx="6964938" cy="4272914"/>
            <a:chOff x="908286" y="3356876"/>
            <a:chExt cx="6964938" cy="4272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286" y="3356876"/>
              <a:ext cx="6964938" cy="4272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7076" y="5757715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05937"/>
              </p:ext>
            </p:extLst>
          </p:nvPr>
        </p:nvGraphicFramePr>
        <p:xfrm>
          <a:off x="8380057" y="3125285"/>
          <a:ext cx="8745009" cy="473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활용한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7740" y="7297284"/>
            <a:ext cx="622427" cy="445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2703" y="5539012"/>
            <a:ext cx="8107450" cy="35714"/>
            <a:chOff x="5152703" y="553901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52703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47" y="1880905"/>
            <a:ext cx="6965269" cy="385352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6600" y="1867490"/>
            <a:ext cx="5472169" cy="3853524"/>
            <a:chOff x="10516910" y="1880905"/>
            <a:chExt cx="5472169" cy="385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6910" y="1880905"/>
              <a:ext cx="54721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66331"/>
              </p:ext>
            </p:extLst>
          </p:nvPr>
        </p:nvGraphicFramePr>
        <p:xfrm>
          <a:off x="968909" y="5886810"/>
          <a:ext cx="7240943" cy="3149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4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환경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29016"/>
              </p:ext>
            </p:extLst>
          </p:nvPr>
        </p:nvGraphicFramePr>
        <p:xfrm>
          <a:off x="9910301" y="5886811"/>
          <a:ext cx="7240943" cy="3388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3683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9"/>
                        </a:rPr>
                        <a:t>https://github.com/pj002321/3DGP2_FINAL_ASSIGNMENT.git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255037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756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314" y="8358204"/>
            <a:ext cx="539972" cy="459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5476" y="8922212"/>
            <a:ext cx="425126" cy="3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845245"/>
              </p:ext>
            </p:extLst>
          </p:nvPr>
        </p:nvGraphicFramePr>
        <p:xfrm>
          <a:off x="4260844" y="4890684"/>
          <a:ext cx="9200429" cy="396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 과목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4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내용</a:t>
                      </a:r>
                      <a:endParaRPr lang="en-US" altLang="ko-KR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(Notion)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8"/>
                        </a:rPr>
                        <a:t>https://www.notion.so/1610c824eda845508a8abdc2a7bb4081?pvs=4#e9c12561c67d49b9b64eae29c156ad08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 rotWithShape="1">
          <a:blip r:embed="rId2" cstate="print"/>
          <a:srcRect l="404" t="554" r="1179" b="950"/>
          <a:stretch/>
        </p:blipFill>
        <p:spPr>
          <a:xfrm>
            <a:off x="0" y="-542164"/>
            <a:ext cx="18288000" cy="10800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6410" y="2279934"/>
            <a:ext cx="3997296" cy="4659807"/>
            <a:chOff x="1246410" y="2279934"/>
            <a:chExt cx="3997296" cy="465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410" y="2279934"/>
              <a:ext cx="3997296" cy="4659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2465" y="5788192"/>
            <a:ext cx="8107450" cy="35714"/>
            <a:chOff x="2422465" y="578819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422465" y="578819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76705" y="7312673"/>
            <a:ext cx="10915350" cy="45719"/>
            <a:chOff x="6933324" y="7508372"/>
            <a:chExt cx="10789122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933324" y="7508372"/>
              <a:ext cx="10789122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2227" y="6635004"/>
            <a:ext cx="1622519" cy="10546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2169" y="703804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허 재 성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Heo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Jae </a:t>
            </a:r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Seong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3324" y="2448222"/>
            <a:ext cx="10516476" cy="30469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  <a:ea typeface="HY중고딕" panose="02030600000101010101" pitchFamily="18" charset="-127"/>
              </a:rPr>
              <a:t>생년월일</a:t>
            </a: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		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1999.07.05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TEL			 010 - 5573 –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0354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E-Mail		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  <a:hlinkClick r:id="rId9"/>
              </a:rPr>
              <a:t>t55300354@gmail.com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주소지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	        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경기도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평택시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최종학력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2018.02 -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2024.02 -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구 한국산업기술대학교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게임공학과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졸업예정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5246" y="7548594"/>
            <a:ext cx="1137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언어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56797" y="7520198"/>
            <a:ext cx="156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클라이언트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62469" y="7505037"/>
            <a:ext cx="127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형상관리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5245" y="7917926"/>
            <a:ext cx="1384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C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C++11</a:t>
            </a:r>
          </a:p>
          <a:p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-   </a:t>
            </a:r>
            <a:r>
              <a:rPr lang="en-US" altLang="ko-KR" sz="2400" dirty="0" smtClean="0">
                <a:latin typeface="+mj-lt"/>
                <a:ea typeface="HY중고딕" panose="02030600000101010101" pitchFamily="18" charset="-127"/>
              </a:rPr>
              <a:t>C</a:t>
            </a: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#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56797" y="7934255"/>
            <a:ext cx="1895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DirectX 12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Unity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Unreal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82949" y="7874369"/>
            <a:ext cx="156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err="1">
                <a:latin typeface="+mj-lt"/>
                <a:ea typeface="HY중고딕" panose="02030600000101010101" pitchFamily="18" charset="-127"/>
              </a:rPr>
              <a:t>Git</a:t>
            </a:r>
            <a:endParaRPr lang="en-US" altLang="ko-KR" sz="2000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6089" y="4425171"/>
            <a:ext cx="11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  <a:ea typeface="HY중고딕" panose="02030600000101010101" pitchFamily="18" charset="-127"/>
              </a:rPr>
              <a:t>증명 사진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7000"/>
            <a:chOff x="155475" y="-861155"/>
            <a:chExt cx="18657162" cy="1171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35" t="526" r="435" b="526"/>
            <a:stretch/>
          </p:blipFill>
          <p:spPr>
            <a:xfrm>
              <a:off x="155475" y="-861155"/>
              <a:ext cx="18657162" cy="11712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386158" cy="10287000"/>
            <a:chOff x="0" y="0"/>
            <a:chExt cx="350476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0476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10" y="325440"/>
            <a:ext cx="3126348" cy="18510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2794" y="1658413"/>
            <a:ext cx="3391198" cy="1068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6883" y="1265061"/>
            <a:ext cx="1978460" cy="2229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822" y="1545510"/>
            <a:ext cx="3660833" cy="21178"/>
            <a:chOff x="6147822" y="1545510"/>
            <a:chExt cx="3660833" cy="21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4502" y="3796490"/>
            <a:ext cx="2204651" cy="2201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822" y="4057891"/>
            <a:ext cx="3660833" cy="21178"/>
            <a:chOff x="6147822" y="4057891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2640" y="2407316"/>
            <a:ext cx="1718755" cy="13597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8802" y="4958935"/>
            <a:ext cx="2347622" cy="560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5773" y="6595832"/>
            <a:ext cx="3716074" cy="11118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3071" y="6186966"/>
            <a:ext cx="2204650" cy="2212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394" y="6455986"/>
            <a:ext cx="3660833" cy="21178"/>
            <a:chOff x="6136394" y="6455986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394" y="6455986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2316" y="1284109"/>
            <a:ext cx="2204651" cy="22013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3694" y="1545510"/>
            <a:ext cx="3660833" cy="21178"/>
            <a:chOff x="11203694" y="1545510"/>
            <a:chExt cx="3660833" cy="211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9936" y="3792667"/>
            <a:ext cx="2240841" cy="22127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03694" y="4057891"/>
            <a:ext cx="3660833" cy="21178"/>
            <a:chOff x="11203694" y="4057891"/>
            <a:chExt cx="3660833" cy="21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621" y="4963935"/>
            <a:ext cx="2422708" cy="662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1068" y="2418735"/>
            <a:ext cx="1739508" cy="605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77085" y="1724877"/>
            <a:ext cx="1817302" cy="9364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43079" y="4197336"/>
            <a:ext cx="4489264" cy="10680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0029" y="4172554"/>
            <a:ext cx="4480217" cy="1058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55385"/>
              </p:ext>
            </p:extLst>
          </p:nvPr>
        </p:nvGraphicFramePr>
        <p:xfrm>
          <a:off x="7603519" y="2411998"/>
          <a:ext cx="9618152" cy="71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5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hub,IOCP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시간내에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https://github.com/kiption/XD.git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https://youtu.be/31BfTQHflNc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27" y="8936250"/>
            <a:ext cx="753137" cy="538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212" y="8253894"/>
            <a:ext cx="653366" cy="555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098" y="1485900"/>
            <a:ext cx="17517260" cy="8203523"/>
            <a:chOff x="655668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668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9202" y="5670292"/>
            <a:ext cx="1925571" cy="829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4600" y="5673210"/>
            <a:ext cx="1768143" cy="82919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697299" y="7975817"/>
            <a:ext cx="4123101" cy="901483"/>
            <a:chOff x="3042644" y="6739045"/>
            <a:chExt cx="11549527" cy="246550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90815" y="6739045"/>
              <a:ext cx="2966100" cy="863228"/>
              <a:chOff x="7390815" y="6739045"/>
              <a:chExt cx="2966100" cy="86322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390815" y="6739045"/>
                <a:ext cx="2966100" cy="863228"/>
                <a:chOff x="7390815" y="6739045"/>
                <a:chExt cx="2966100" cy="86322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6739045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03319" y="6787897"/>
                <a:ext cx="3661878" cy="8509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42644" y="8341321"/>
              <a:ext cx="2966100" cy="863228"/>
              <a:chOff x="3042644" y="8341321"/>
              <a:chExt cx="2966100" cy="86322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042644" y="8341321"/>
                <a:ext cx="2966100" cy="863228"/>
                <a:chOff x="3042644" y="8341321"/>
                <a:chExt cx="2966100" cy="86322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042644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86814" y="8399700"/>
                <a:ext cx="3066688" cy="8985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390815" y="8341321"/>
              <a:ext cx="2966100" cy="863228"/>
              <a:chOff x="7390815" y="8341321"/>
              <a:chExt cx="2966100" cy="86322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390815" y="8341321"/>
                <a:ext cx="2966100" cy="863228"/>
                <a:chOff x="7390815" y="8341321"/>
                <a:chExt cx="2966100" cy="86322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67366" y="8390176"/>
                <a:ext cx="2922888" cy="8509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26071" y="8341321"/>
              <a:ext cx="2966100" cy="863228"/>
              <a:chOff x="11626071" y="8341321"/>
              <a:chExt cx="2966100" cy="86322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626071" y="8341321"/>
                <a:ext cx="2966100" cy="863228"/>
                <a:chOff x="11626071" y="8341321"/>
                <a:chExt cx="2966100" cy="86322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626071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67848" y="8399700"/>
                <a:ext cx="2975802" cy="89858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494514" y="7918225"/>
              <a:ext cx="4410531" cy="107143"/>
              <a:chOff x="4494514" y="7918225"/>
              <a:chExt cx="4410531" cy="10714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200000">
                <a:off x="4494514" y="7918225"/>
                <a:ext cx="4410531" cy="10714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504341" y="7918225"/>
              <a:ext cx="739048" cy="107143"/>
              <a:chOff x="8504341" y="7918225"/>
              <a:chExt cx="739048" cy="1071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8504341" y="7918225"/>
                <a:ext cx="739048" cy="1071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410486" y="8719363"/>
              <a:ext cx="1215585" cy="107143"/>
              <a:chOff x="10410486" y="8719363"/>
              <a:chExt cx="1215585" cy="10714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10486" y="8719363"/>
                <a:ext cx="1215585" cy="1071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042922" y="6903423"/>
              <a:ext cx="1836473" cy="534471"/>
              <a:chOff x="11042922" y="6903423"/>
              <a:chExt cx="1836473" cy="53447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1042922" y="6903423"/>
                <a:ext cx="1836473" cy="534471"/>
                <a:chOff x="11042922" y="6903423"/>
                <a:chExt cx="1836473" cy="53447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042922" y="6903423"/>
                  <a:ext cx="1836473" cy="534471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8850" y="6930871"/>
                <a:ext cx="2144849" cy="52709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356915" y="7117088"/>
              <a:ext cx="686007" cy="107143"/>
              <a:chOff x="10356915" y="7117088"/>
              <a:chExt cx="686007" cy="10714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10356915" y="7117088"/>
                <a:ext cx="686007" cy="107143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1167107" y="6432731"/>
            <a:ext cx="3655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루트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시그니처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정보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쉐이더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조명 등 해당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씬에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렌더링 되는 객체들을 관리한다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구성은 오프닝 장면과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인게임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장면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가지로 구성된다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각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마다 해당되는 객체들의 상호작용과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Animate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수행하게 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19269" y="7143636"/>
            <a:ext cx="1193563" cy="1076149"/>
            <a:chOff x="4815181" y="2733399"/>
            <a:chExt cx="1376213" cy="12002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15181" y="2733399"/>
              <a:ext cx="1357335" cy="395027"/>
              <a:chOff x="3612886" y="4279629"/>
              <a:chExt cx="2966100" cy="86322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12886" y="4279629"/>
                <a:ext cx="2966100" cy="863228"/>
                <a:chOff x="3612886" y="4279629"/>
                <a:chExt cx="2966100" cy="86322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612886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66577" y="4318954"/>
                <a:ext cx="2798544" cy="9176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5181" y="3533127"/>
              <a:ext cx="1376213" cy="400522"/>
              <a:chOff x="11260173" y="4279629"/>
              <a:chExt cx="2966100" cy="86322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60173" y="4279629"/>
                <a:ext cx="2966100" cy="863228"/>
                <a:chOff x="11260173" y="4279629"/>
                <a:chExt cx="2966100" cy="86322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260173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19849" y="4323396"/>
                <a:ext cx="2933839" cy="917600"/>
              </a:xfrm>
              <a:prstGeom prst="rect">
                <a:avLst/>
              </a:prstGeom>
            </p:spPr>
          </p:pic>
        </p:grpSp>
        <p:cxnSp>
          <p:nvCxnSpPr>
            <p:cNvPr id="5" name="직선 화살표 연결선 4"/>
            <p:cNvCxnSpPr/>
            <p:nvPr/>
          </p:nvCxnSpPr>
          <p:spPr>
            <a:xfrm>
              <a:off x="5493847" y="3178445"/>
              <a:ext cx="1" cy="316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6489188" y="6342728"/>
            <a:ext cx="42361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객체들을 이루는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다루고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노말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색상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등의 정보 포함여부를 고려하여 작성된다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Bin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파일을 불러오며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읽고 쓰는 과정을 거친다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60" name="Object 1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48457" y="5660510"/>
            <a:ext cx="2034143" cy="82919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1278391" y="6223633"/>
            <a:ext cx="57721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정보를 바탕으로 렌더링 할 객체의 상태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속성 등을 다룬다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Texture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사용할 경우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dds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파일을 읽어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리소스를 생성하여 루트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시그니처에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바인딩하고 재질 정보를 상수 버퍼에 저장한다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Animation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사용하는 객체일 경우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가지고 있는 컨트롤러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트랙을 정의해준다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440672" y="8033033"/>
            <a:ext cx="121920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Object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5266819" y="8351395"/>
            <a:ext cx="154346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Animation   </a:t>
            </a:r>
          </a:p>
          <a:p>
            <a:pPr algn="ctr"/>
            <a:r>
              <a:rPr lang="en-US" altLang="ko-KR" sz="1200" dirty="0" smtClean="0"/>
              <a:t>Material   </a:t>
            </a:r>
          </a:p>
          <a:p>
            <a:pPr algn="ctr"/>
            <a:r>
              <a:rPr lang="en-US" altLang="ko-KR" sz="1200" dirty="0" smtClean="0"/>
              <a:t>Texture</a:t>
            </a:r>
          </a:p>
        </p:txBody>
      </p:sp>
      <p:pic>
        <p:nvPicPr>
          <p:cNvPr id="88" name="Object 1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41440" y="2093654"/>
            <a:ext cx="2366190" cy="829190"/>
          </a:xfrm>
          <a:prstGeom prst="rect">
            <a:avLst/>
          </a:prstGeom>
        </p:spPr>
      </p:pic>
      <p:pic>
        <p:nvPicPr>
          <p:cNvPr id="89" name="Object 1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59880" y="2082081"/>
            <a:ext cx="4041591" cy="82919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438130" y="2810050"/>
            <a:ext cx="61564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디바이스를 생성하고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메모리 할당과 초기화 과정을 거쳐 해당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빌드될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객체들을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생성되고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해당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사용하는 리소스들을 생성한다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 시간에 따른 충돌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상태변화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등을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Animate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함수로 묶어서 동작이 수행됨으로써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변화되는 부분들을 매 프레임 마다 화면에 렌더링한다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71032" y="2779371"/>
            <a:ext cx="667376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장치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명령 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명령 리스트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스왑체인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등 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기본자원들을 생성하고 게임 세상에 필요한 객체들을 빌드한다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키보드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마우스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입력처리를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담당하고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게임타임에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대한 프레임을 관리한다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388968" y="2665912"/>
            <a:ext cx="6267613" cy="232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8871032" y="2652437"/>
            <a:ext cx="6830074" cy="233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167108" y="6273894"/>
            <a:ext cx="4915550" cy="2815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6415900" y="6261193"/>
            <a:ext cx="4689860" cy="282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1261521" y="6249204"/>
            <a:ext cx="5834763" cy="284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6383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679" y="2988166"/>
            <a:ext cx="7764521" cy="378565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float4 Lighting(float3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bool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[MAX_LIGHTS])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float3(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gvCameraPosition.x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gvCameraPosition.z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normalize(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float4(0.0f, 0.0f, 0.0f, 1.0f);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[unroll]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(int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MAX_LIGHTS;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++)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m_bEnable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1.0f;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#ifdef _WITH_PCF_FILTERING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Compute3x3ShadowFactor(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#else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gtxtDepthTextures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SampleCmpLevelZero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gssComparisonPCFShadow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].w).r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endif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if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DIRECTIONAL_LIGHT)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DirectionalLight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(I,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else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POINT_LIGHT)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else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SPOT_LIGHT)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SpotLight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} // if-end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}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for-end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+=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gcGlobalAmbientLight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cColor.a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gMaterial.m_cDiffuse.a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6239" y="2618834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2533" y="6930601"/>
            <a:ext cx="776666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Directional Light, Point Light, </a:t>
            </a:r>
            <a:r>
              <a:rPr lang="en-US" altLang="ko-KR" dirty="0" err="1" smtClean="0"/>
              <a:t>SpotLight</a:t>
            </a:r>
            <a:r>
              <a:rPr lang="en-US" altLang="ko-KR" dirty="0" smtClean="0"/>
              <a:t> 3</a:t>
            </a:r>
            <a:r>
              <a:rPr lang="ko-KR" altLang="en-US" dirty="0" smtClean="0"/>
              <a:t>가지 조명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재질을 고려하여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공간상 지점에 대한 조명을 계산하는 </a:t>
            </a:r>
            <a:r>
              <a:rPr lang="en-US" altLang="ko-KR" dirty="0" smtClean="0"/>
              <a:t>HLSL</a:t>
            </a:r>
            <a:r>
              <a:rPr lang="ko-KR" altLang="en-US" dirty="0" smtClean="0"/>
              <a:t> 코드입니다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조명의 종류에 따라 루프를 돌며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그림자가 </a:t>
            </a:r>
            <a:r>
              <a:rPr lang="ko-KR" altLang="en-US" dirty="0" err="1" smtClean="0"/>
              <a:t>렌더링되는</a:t>
            </a:r>
            <a:r>
              <a:rPr lang="ko-KR" altLang="en-US" dirty="0" smtClean="0"/>
              <a:t> 지점을 </a:t>
            </a:r>
            <a:r>
              <a:rPr lang="ko-KR" altLang="en-US" dirty="0" err="1" smtClean="0"/>
              <a:t>샘플링한</a:t>
            </a:r>
            <a:r>
              <a:rPr lang="ko-KR" altLang="en-US" dirty="0" smtClean="0"/>
              <a:t> 값을  </a:t>
            </a:r>
            <a:r>
              <a:rPr lang="en-US" altLang="ko-KR" dirty="0" err="1" smtClean="0"/>
              <a:t>fShadowFactor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넣어 해당 조명 함수에 반영해줍니다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다음으로 재질의 정보를 반영하여 최종 색상을 출력하도록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46284" y="2980596"/>
            <a:ext cx="7974915" cy="240065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Texture2D&lt;float&gt;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[MAX_DEPTH_TEXTURES] : register(t18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 err="1"/>
              <a:t>SamplerComparisonState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 : register(s2);</a:t>
            </a:r>
            <a:endParaRPr lang="en-US" altLang="ko-KR" sz="1000" dirty="0" smtClean="0"/>
          </a:p>
          <a:p>
            <a:r>
              <a:rPr lang="en-US" altLang="ko-KR" sz="1000" dirty="0" smtClean="0"/>
              <a:t>float </a:t>
            </a:r>
            <a:r>
              <a:rPr lang="en-US" altLang="ko-KR" sz="1000" dirty="0"/>
              <a:t>Compute3x3ShadowFactor(float2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, float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{</a:t>
            </a:r>
            <a:endParaRPr lang="en-US" altLang="ko-KR" sz="1000" dirty="0" smtClean="0"/>
          </a:p>
          <a:p>
            <a:r>
              <a:rPr lang="en-US" altLang="ko-KR" sz="1000" dirty="0" smtClean="0"/>
              <a:t>   float </a:t>
            </a:r>
            <a:r>
              <a:rPr lang="en-US" altLang="ko-KR" sz="1000" dirty="0" err="1"/>
              <a:t>fPercentLit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float2(-DELTA_X, 0.0f),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float2(+DELTA_X, 0.0f),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float2(0.0f, -DELTA_Y),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float2(0.0f, +DELTA_Y),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float2(-DELTA_X, -DELTA_Y),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float2(-DELTA_X, +DELTA_Y),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float2(+DELTA_X, -DELTA_Y),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float2(+DELTA_X, +DELTA_Y),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r>
              <a:rPr lang="en-US" altLang="ko-KR" sz="1000" dirty="0" smtClean="0"/>
              <a:t>   return(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/ 9.0f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74608" y="261126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ShadowFactor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246284" y="5479195"/>
            <a:ext cx="79749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PCF(Percentage closer Filtering) </a:t>
            </a:r>
            <a:r>
              <a:rPr lang="ko-KR" altLang="en-US" dirty="0" smtClean="0"/>
              <a:t>기법에</a:t>
            </a:r>
            <a:r>
              <a:rPr lang="en-US" altLang="ko-KR" dirty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HLSL </a:t>
            </a:r>
            <a:r>
              <a:rPr lang="ko-KR" altLang="en-US" dirty="0" smtClean="0"/>
              <a:t>코드 내용입니다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어떤 </a:t>
            </a:r>
            <a:r>
              <a:rPr lang="en-US" altLang="ko-KR" dirty="0" smtClean="0"/>
              <a:t>UV </a:t>
            </a:r>
            <a:r>
              <a:rPr lang="ko-KR" altLang="en-US" dirty="0" smtClean="0"/>
              <a:t>지점에 대해</a:t>
            </a:r>
            <a:r>
              <a:rPr lang="en-US" altLang="ko-KR" dirty="0" smtClean="0"/>
              <a:t> DELTA_X, DELTA_Y</a:t>
            </a:r>
            <a:r>
              <a:rPr lang="ko-KR" altLang="en-US" dirty="0" smtClean="0"/>
              <a:t>를 이용하여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샘플을 채취하고 결과를 </a:t>
            </a:r>
            <a:r>
              <a:rPr lang="ko-KR" altLang="en-US" dirty="0" err="1" smtClean="0"/>
              <a:t>평균화하여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텍셀의</a:t>
            </a:r>
            <a:r>
              <a:rPr lang="ko-KR" altLang="en-US" dirty="0" smtClean="0"/>
              <a:t> 그림자를 결정함으로써 가장자리를 부드럽게 만들어 줍니다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777411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73595" y="3086100"/>
            <a:ext cx="7010399" cy="116955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VS_TEXTURED_OUTPUT </a:t>
            </a:r>
            <a:r>
              <a:rPr lang="en-US" altLang="ko-KR" sz="1000" dirty="0" err="1"/>
              <a:t>VSSpriteAnimation</a:t>
            </a:r>
            <a:r>
              <a:rPr lang="en-US" altLang="ko-KR" sz="1000" dirty="0"/>
              <a:t>(VS_TEXTURED_INPUT input)</a:t>
            </a:r>
          </a:p>
          <a:p>
            <a:r>
              <a:rPr lang="en-US" altLang="ko-KR" sz="1000" dirty="0" smtClean="0"/>
              <a:t>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VS_TEXTURED_OUTPUT output;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en-US" altLang="ko-KR" sz="1000" dirty="0" err="1" smtClean="0"/>
              <a:t>output.position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gmtxWorld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en-US" altLang="ko-KR" sz="1000" dirty="0" err="1" smtClean="0"/>
              <a:t>output.uv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(float3(</a:t>
            </a:r>
            <a:r>
              <a:rPr lang="en-US" altLang="ko-KR" sz="1000" dirty="0" err="1"/>
              <a:t>input.uv</a:t>
            </a:r>
            <a:r>
              <a:rPr lang="en-US" altLang="ko-KR" sz="1000" dirty="0"/>
              <a:t>, 1.0f), (float3x3)(</a:t>
            </a:r>
            <a:r>
              <a:rPr lang="en-US" altLang="ko-KR" sz="1000" dirty="0" err="1"/>
              <a:t>gspriteMaterial.gmtxTexture</a:t>
            </a:r>
            <a:r>
              <a:rPr lang="en-US" altLang="ko-KR" sz="1000" dirty="0"/>
              <a:t>)).</a:t>
            </a:r>
            <a:r>
              <a:rPr lang="en-US" altLang="ko-KR" sz="1000" dirty="0" err="1" smtClean="0"/>
              <a:t>xy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return(output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3001" y="3086100"/>
            <a:ext cx="7010399" cy="397031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PS_DEPTH_OUTPUT </a:t>
            </a:r>
            <a:r>
              <a:rPr lang="en-US" altLang="ko-KR" sz="1050" dirty="0" err="1"/>
              <a:t>PSDepthWriteShader</a:t>
            </a:r>
            <a:r>
              <a:rPr lang="en-US" altLang="ko-KR" sz="1050" dirty="0"/>
              <a:t>(VS_LIGHTING_OUTPUT input)</a:t>
            </a:r>
          </a:p>
          <a:p>
            <a:r>
              <a:rPr lang="en-US" altLang="ko-KR" sz="1050" dirty="0" smtClean="0"/>
              <a:t>{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PS_DEPTH_OUTPUT output;</a:t>
            </a:r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</a:t>
            </a:r>
            <a:r>
              <a:rPr lang="en-US" altLang="ko-KR" sz="1050" dirty="0" err="1" smtClean="0"/>
              <a:t>output.fzPosition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 smtClean="0"/>
              <a:t>input.position.z</a:t>
            </a:r>
            <a:r>
              <a:rPr lang="en-US" altLang="ko-KR" sz="1050" dirty="0" smtClean="0"/>
              <a:t>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</a:t>
            </a:r>
            <a:r>
              <a:rPr lang="en-US" altLang="ko-KR" sz="1050" dirty="0" err="1" smtClean="0"/>
              <a:t>output.fDepth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 smtClean="0"/>
              <a:t>input.position.z</a:t>
            </a:r>
            <a:r>
              <a:rPr lang="en-US" altLang="ko-KR" sz="1050" dirty="0" smtClean="0"/>
              <a:t>;</a:t>
            </a:r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return(output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}</a:t>
            </a:r>
          </a:p>
          <a:p>
            <a:endParaRPr lang="en-US" altLang="ko-KR" sz="1050" dirty="0"/>
          </a:p>
          <a:p>
            <a:r>
              <a:rPr lang="en-US" altLang="ko-KR" sz="1050" dirty="0"/>
              <a:t>float4 </a:t>
            </a:r>
            <a:r>
              <a:rPr lang="en-US" altLang="ko-KR" sz="1050" dirty="0" err="1"/>
              <a:t>PSShadowMapShadow</a:t>
            </a:r>
            <a:r>
              <a:rPr lang="en-US" altLang="ko-KR" sz="1050" dirty="0"/>
              <a:t>(VS_SHADOW_MAP_OUTPUT input) : SV_TARGET</a:t>
            </a:r>
          </a:p>
          <a:p>
            <a:r>
              <a:rPr lang="en-US" altLang="ko-KR" sz="1050" dirty="0"/>
              <a:t>{</a:t>
            </a:r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 = float4(0.0f, 0.0f, 0.0f, 1.0f);</a:t>
            </a:r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err="1"/>
              <a:t>cNormalColor</a:t>
            </a:r>
            <a:r>
              <a:rPr lang="en-US" altLang="ko-KR" sz="1050" dirty="0"/>
              <a:t> = float4(0.0f, 0.0f, 0.0f, 1.0f);</a:t>
            </a:r>
          </a:p>
          <a:p>
            <a:r>
              <a:rPr lang="en-US" altLang="ko-KR" sz="1050" dirty="0" smtClean="0"/>
              <a:t>   If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gnTexturesMask</a:t>
            </a:r>
            <a:r>
              <a:rPr lang="en-US" altLang="ko-KR" sz="1050" dirty="0"/>
              <a:t> &amp; MATERIAL_ALBEDO_MAP)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gtxtAlbedoTexture.Sample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gssWrap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input.uv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smtClean="0"/>
              <a:t>      else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gMaterial.m_cDiffuse</a:t>
            </a:r>
            <a:r>
              <a:rPr lang="en-US" altLang="ko-KR" sz="1050" dirty="0"/>
              <a:t>;</a:t>
            </a:r>
            <a:endParaRPr lang="ko-KR" altLang="en-US" sz="1050" dirty="0"/>
          </a:p>
          <a:p>
            <a:r>
              <a:rPr lang="en-US" altLang="ko-KR" sz="1050" dirty="0" smtClean="0"/>
              <a:t>   if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gnTexturesMask</a:t>
            </a:r>
            <a:r>
              <a:rPr lang="en-US" altLang="ko-KR" sz="1050" dirty="0"/>
              <a:t> &amp; MATERIAL_NORMAL_MAP) </a:t>
            </a:r>
            <a:r>
              <a:rPr lang="en-US" altLang="ko-KR" sz="1050" dirty="0" err="1"/>
              <a:t>cNormalColor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gtxtNormalTexture.Sample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gssWrap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input.uv</a:t>
            </a:r>
            <a:r>
              <a:rPr lang="en-US" altLang="ko-KR" sz="1050" dirty="0"/>
              <a:t>);</a:t>
            </a:r>
            <a:endParaRPr lang="ko-KR" altLang="en-US" sz="1050" dirty="0"/>
          </a:p>
          <a:p>
            <a:r>
              <a:rPr lang="en-US" altLang="ko-KR" sz="1050" dirty="0" smtClean="0"/>
              <a:t>   if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gnTexturesMask</a:t>
            </a:r>
            <a:r>
              <a:rPr lang="en-US" altLang="ko-KR" sz="1050" dirty="0"/>
              <a:t> &amp; </a:t>
            </a:r>
            <a:r>
              <a:rPr lang="en-US" altLang="ko-KR" sz="1050" dirty="0" smtClean="0"/>
              <a:t>MATERIAL_NORMAL_MAP)  {</a:t>
            </a:r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float3x3 </a:t>
            </a:r>
            <a:r>
              <a:rPr lang="en-US" altLang="ko-KR" sz="1050" dirty="0"/>
              <a:t>TBN = float3x3(normalize(</a:t>
            </a:r>
            <a:r>
              <a:rPr lang="en-US" altLang="ko-KR" sz="1050" dirty="0" err="1"/>
              <a:t>input.tangentW</a:t>
            </a:r>
            <a:r>
              <a:rPr lang="en-US" altLang="ko-KR" sz="1050" dirty="0"/>
              <a:t>), normalize(</a:t>
            </a:r>
            <a:r>
              <a:rPr lang="en-US" altLang="ko-KR" sz="1050" dirty="0" err="1"/>
              <a:t>input.bitangentW</a:t>
            </a:r>
            <a:r>
              <a:rPr lang="en-US" altLang="ko-KR" sz="1050" dirty="0"/>
              <a:t>), normalize(</a:t>
            </a:r>
            <a:r>
              <a:rPr lang="en-US" altLang="ko-KR" sz="1050" dirty="0" err="1"/>
              <a:t>input.normalW</a:t>
            </a:r>
            <a:r>
              <a:rPr lang="en-US" altLang="ko-KR" sz="1050" dirty="0" smtClean="0"/>
              <a:t>));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float3 </a:t>
            </a:r>
            <a:r>
              <a:rPr lang="en-US" altLang="ko-KR" sz="1050" dirty="0" err="1"/>
              <a:t>vNormal</a:t>
            </a:r>
            <a:r>
              <a:rPr lang="en-US" altLang="ko-KR" sz="1050" dirty="0"/>
              <a:t> = normalize(</a:t>
            </a:r>
            <a:r>
              <a:rPr lang="en-US" altLang="ko-KR" sz="1050" dirty="0" err="1"/>
              <a:t>cNormalColor.rgb</a:t>
            </a:r>
            <a:r>
              <a:rPr lang="en-US" altLang="ko-KR" sz="1050" dirty="0"/>
              <a:t> * 2.0f - 1.0f); 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</a:t>
            </a:r>
            <a:r>
              <a:rPr lang="en-US" altLang="ko-KR" sz="1050" dirty="0" err="1" smtClean="0"/>
              <a:t>input.normalW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normalize(</a:t>
            </a:r>
            <a:r>
              <a:rPr lang="en-US" altLang="ko-KR" sz="1050" dirty="0" err="1"/>
              <a:t>mul</a:t>
            </a:r>
            <a:r>
              <a:rPr lang="en-US" altLang="ko-KR" sz="1050" dirty="0"/>
              <a:t>(</a:t>
            </a:r>
            <a:r>
              <a:rPr lang="en-US" altLang="ko-KR" sz="1050" dirty="0" err="1"/>
              <a:t>vNormal</a:t>
            </a:r>
            <a:r>
              <a:rPr lang="en-US" altLang="ko-KR" sz="1050" dirty="0"/>
              <a:t>, TBN));</a:t>
            </a:r>
          </a:p>
          <a:p>
            <a:r>
              <a:rPr lang="en-US" altLang="ko-KR" sz="1050" dirty="0" smtClean="0"/>
              <a:t>   }</a:t>
            </a:r>
            <a:endParaRPr lang="ko-KR" altLang="en-US" sz="1050" dirty="0"/>
          </a:p>
          <a:p>
            <a:r>
              <a:rPr lang="en-US" altLang="ko-KR" sz="1050" dirty="0" smtClean="0"/>
              <a:t>   float4 Illumination </a:t>
            </a:r>
            <a:r>
              <a:rPr lang="en-US" altLang="ko-KR" sz="1050" dirty="0"/>
              <a:t>= Lighting(</a:t>
            </a:r>
            <a:r>
              <a:rPr lang="en-US" altLang="ko-KR" sz="1050" dirty="0" err="1"/>
              <a:t>input.positionW</a:t>
            </a:r>
            <a:r>
              <a:rPr lang="en-US" altLang="ko-KR" sz="1050" dirty="0"/>
              <a:t>, normalize(</a:t>
            </a:r>
            <a:r>
              <a:rPr lang="en-US" altLang="ko-KR" sz="1050" dirty="0" err="1"/>
              <a:t>input.normalW</a:t>
            </a:r>
            <a:r>
              <a:rPr lang="en-US" altLang="ko-KR" sz="1050" dirty="0"/>
              <a:t>), true, </a:t>
            </a:r>
            <a:r>
              <a:rPr lang="en-US" altLang="ko-KR" sz="1050" dirty="0" err="1"/>
              <a:t>input.uvs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err="1"/>
              <a:t>cColor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 smtClean="0"/>
              <a:t>   return </a:t>
            </a:r>
            <a:r>
              <a:rPr lang="en-US" altLang="ko-KR" sz="1050" dirty="0"/>
              <a:t>(</a:t>
            </a:r>
            <a:r>
              <a:rPr lang="en-US" altLang="ko-KR" sz="1050" dirty="0" smtClean="0"/>
              <a:t>lerp(Illumination,cColor,0.6</a:t>
            </a:r>
            <a:r>
              <a:rPr lang="en-US" altLang="ko-KR" sz="1050" dirty="0"/>
              <a:t>));</a:t>
            </a:r>
            <a:endParaRPr lang="ko-KR" altLang="en-US" sz="1050" dirty="0"/>
          </a:p>
          <a:p>
            <a:r>
              <a:rPr lang="en-US" altLang="ko-KR" sz="1050" dirty="0"/>
              <a:t>}</a:t>
            </a:r>
            <a:endParaRPr lang="ko-KR" altLang="en-US" sz="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996" y="2705602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SpriteAnimation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01014" y="2716768"/>
            <a:ext cx="4091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PixelShader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ShadowMap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err="1"/>
              <a:t>DepthWrite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6391726"/>
            <a:ext cx="7321014" cy="193899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VS_SKYBOX_CUBEMAP_OUTPUT </a:t>
            </a:r>
            <a:r>
              <a:rPr lang="en-US" altLang="ko-KR" sz="1000" dirty="0" err="1"/>
              <a:t>VSSkyBox</a:t>
            </a:r>
            <a:r>
              <a:rPr lang="en-US" altLang="ko-KR" sz="1000" dirty="0"/>
              <a:t>(VS_SKYBOX_CUBEMAP_INPUT input)</a:t>
            </a:r>
          </a:p>
          <a:p>
            <a:r>
              <a:rPr lang="en-US" altLang="ko-KR" sz="1000" dirty="0" smtClean="0"/>
              <a:t>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VS_SKYBOX_CUBEMAP_OUTPUT output;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output.position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gmtxGameObject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output.positionL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 smtClean="0"/>
              <a:t>input.position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return(output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PSSkyBox</a:t>
            </a:r>
            <a:r>
              <a:rPr lang="en-US" altLang="ko-KR" sz="1000" dirty="0"/>
              <a:t>(VS_SKYBOX_CUBEMAP_OUTPUT input) : SV_TARGET</a:t>
            </a:r>
          </a:p>
          <a:p>
            <a:r>
              <a:rPr lang="en-US" altLang="ko-KR" sz="1000" dirty="0" smtClean="0"/>
              <a:t>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float4 </a:t>
            </a:r>
            <a:r>
              <a:rPr lang="en-US" altLang="ko-KR" sz="1000" dirty="0" err="1"/>
              <a:t>cColor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gtxtSkyCubeTexture.Sample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gssClamp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input.positionL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return(</a:t>
            </a:r>
            <a:r>
              <a:rPr lang="en-US" altLang="ko-KR" sz="1000" dirty="0" err="1" smtClean="0"/>
              <a:t>cColor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4723" y="602239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SkyBox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73595" y="5189462"/>
            <a:ext cx="70190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정점을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가지 행렬변환하고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정점의  </a:t>
            </a:r>
            <a:r>
              <a:rPr lang="en-US" altLang="ko-KR" sz="1200" dirty="0" err="1" smtClean="0"/>
              <a:t>uv</a:t>
            </a:r>
            <a:r>
              <a:rPr lang="ko-KR" altLang="en-US" sz="1200" dirty="0" smtClean="0"/>
              <a:t>를 변환하여 반환합니다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err="1" smtClean="0"/>
              <a:t>텍스쳐</a:t>
            </a:r>
            <a:r>
              <a:rPr lang="ko-KR" altLang="en-US" sz="1200" dirty="0" smtClean="0"/>
              <a:t> 행렬 </a:t>
            </a:r>
            <a:r>
              <a:rPr lang="en-US" altLang="ko-KR" sz="1200" dirty="0" smtClean="0"/>
              <a:t>3x3 </a:t>
            </a:r>
            <a:r>
              <a:rPr lang="ko-KR" altLang="en-US" sz="1200" dirty="0" smtClean="0"/>
              <a:t>값을 시간에 따라 일정한 크기만큼 </a:t>
            </a:r>
            <a:r>
              <a:rPr lang="ko-KR" altLang="en-US" sz="1200" dirty="0" err="1" smtClean="0"/>
              <a:t>다음위치를</a:t>
            </a:r>
            <a:r>
              <a:rPr lang="ko-KR" altLang="en-US" sz="1200" dirty="0" smtClean="0"/>
              <a:t> 렌더링하며 애니메이션을 진행합니다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773595" y="4288768"/>
            <a:ext cx="7010399" cy="83099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void Texture::</a:t>
            </a:r>
            <a:r>
              <a:rPr lang="en-US" altLang="ko-KR" sz="600" dirty="0" err="1"/>
              <a:t>AnimateRowColumn</a:t>
            </a:r>
            <a:r>
              <a:rPr lang="en-US" altLang="ko-KR" sz="600" dirty="0"/>
              <a:t>(float </a:t>
            </a:r>
            <a:r>
              <a:rPr lang="en-US" altLang="ko-KR" sz="600" dirty="0" err="1"/>
              <a:t>fTime</a:t>
            </a:r>
            <a:r>
              <a:rPr lang="en-US" altLang="ko-KR" sz="600" dirty="0" smtClean="0"/>
              <a:t>) {</a:t>
            </a:r>
            <a:endParaRPr lang="en-US" altLang="ko-KR" sz="600" dirty="0"/>
          </a:p>
          <a:p>
            <a:r>
              <a:rPr lang="en-US" altLang="ko-KR" sz="600" dirty="0" smtClean="0"/>
              <a:t>   m_xmf4x4Texture </a:t>
            </a:r>
            <a:r>
              <a:rPr lang="en-US" altLang="ko-KR" sz="600" dirty="0"/>
              <a:t>= Matrix4x4::Identity();</a:t>
            </a:r>
          </a:p>
          <a:p>
            <a:r>
              <a:rPr lang="en-US" altLang="ko-KR" sz="600" dirty="0" smtClean="0"/>
              <a:t>   m_xmf4x4Texture</a:t>
            </a:r>
            <a:r>
              <a:rPr lang="en-US" altLang="ko-KR" sz="600" dirty="0"/>
              <a:t>._11 = 1.0f / float(</a:t>
            </a:r>
            <a:r>
              <a:rPr lang="en-US" altLang="ko-KR" sz="600" dirty="0" err="1"/>
              <a:t>m_nRows</a:t>
            </a:r>
            <a:r>
              <a:rPr lang="en-US" altLang="ko-KR" sz="600" dirty="0" smtClean="0"/>
              <a:t>);  m_xmf4x4Texture</a:t>
            </a:r>
            <a:r>
              <a:rPr lang="en-US" altLang="ko-KR" sz="600" dirty="0"/>
              <a:t>._22 = 1.0f / float(</a:t>
            </a:r>
            <a:r>
              <a:rPr lang="en-US" altLang="ko-KR" sz="600" dirty="0" err="1"/>
              <a:t>m_nCols</a:t>
            </a:r>
            <a:r>
              <a:rPr lang="en-US" altLang="ko-KR" sz="600" dirty="0" smtClean="0"/>
              <a:t>);  m_xmf4x4Texture</a:t>
            </a:r>
            <a:r>
              <a:rPr lang="en-US" altLang="ko-KR" sz="600" dirty="0"/>
              <a:t>._31 = float(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) / float(</a:t>
            </a:r>
            <a:r>
              <a:rPr lang="en-US" altLang="ko-KR" sz="600" dirty="0" err="1"/>
              <a:t>m_nRows</a:t>
            </a:r>
            <a:r>
              <a:rPr lang="en-US" altLang="ko-KR" sz="600" dirty="0" smtClean="0"/>
              <a:t>);  m_xmf4x4Texture</a:t>
            </a:r>
            <a:r>
              <a:rPr lang="en-US" altLang="ko-KR" sz="600" dirty="0"/>
              <a:t>._32 = float(</a:t>
            </a:r>
            <a:r>
              <a:rPr lang="en-US" altLang="ko-KR" sz="600" dirty="0" err="1"/>
              <a:t>m_nCol</a:t>
            </a:r>
            <a:r>
              <a:rPr lang="en-US" altLang="ko-KR" sz="600" dirty="0"/>
              <a:t>) / float(</a:t>
            </a:r>
            <a:r>
              <a:rPr lang="en-US" altLang="ko-KR" sz="600" dirty="0" err="1"/>
              <a:t>m_nCols</a:t>
            </a:r>
            <a:r>
              <a:rPr lang="en-US" altLang="ko-KR" sz="600" dirty="0"/>
              <a:t>);</a:t>
            </a:r>
          </a:p>
          <a:p>
            <a:r>
              <a:rPr lang="en-US" altLang="ko-KR" sz="600" dirty="0" smtClean="0"/>
              <a:t>  if </a:t>
            </a:r>
            <a:r>
              <a:rPr lang="en-US" altLang="ko-KR" sz="600" dirty="0"/>
              <a:t>(</a:t>
            </a:r>
            <a:r>
              <a:rPr lang="en-US" altLang="ko-KR" sz="600" dirty="0" err="1"/>
              <a:t>fTime</a:t>
            </a:r>
            <a:r>
              <a:rPr lang="en-US" altLang="ko-KR" sz="600" dirty="0"/>
              <a:t> == 0.0f</a:t>
            </a:r>
            <a:r>
              <a:rPr lang="en-US" altLang="ko-KR" sz="600" dirty="0" smtClean="0"/>
              <a:t>) {</a:t>
            </a:r>
            <a:endParaRPr lang="en-US" altLang="ko-KR" sz="600" dirty="0"/>
          </a:p>
          <a:p>
            <a:r>
              <a:rPr lang="en-US" altLang="ko-KR" sz="600" dirty="0" smtClean="0"/>
              <a:t>    if </a:t>
            </a:r>
            <a:r>
              <a:rPr lang="en-US" altLang="ko-KR" sz="600" dirty="0"/>
              <a:t>(++</a:t>
            </a:r>
            <a:r>
              <a:rPr lang="en-US" altLang="ko-KR" sz="600" dirty="0" err="1"/>
              <a:t>m_nCol</a:t>
            </a:r>
            <a:r>
              <a:rPr lang="en-US" altLang="ko-KR" sz="600" dirty="0"/>
              <a:t> == </a:t>
            </a:r>
            <a:r>
              <a:rPr lang="en-US" altLang="ko-KR" sz="600" dirty="0" err="1"/>
              <a:t>m_nCols</a:t>
            </a:r>
            <a:r>
              <a:rPr lang="en-US" altLang="ko-KR" sz="600" dirty="0"/>
              <a:t>) { 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++; </a:t>
            </a:r>
            <a:r>
              <a:rPr lang="en-US" altLang="ko-KR" sz="600" dirty="0" err="1"/>
              <a:t>m_nCol</a:t>
            </a:r>
            <a:r>
              <a:rPr lang="en-US" altLang="ko-KR" sz="600" dirty="0"/>
              <a:t> = 0; }</a:t>
            </a:r>
          </a:p>
          <a:p>
            <a:r>
              <a:rPr lang="en-US" altLang="ko-KR" sz="600" dirty="0" smtClean="0"/>
              <a:t>    if </a:t>
            </a:r>
            <a:r>
              <a:rPr lang="en-US" altLang="ko-KR" sz="600" dirty="0"/>
              <a:t>(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 == </a:t>
            </a:r>
            <a:r>
              <a:rPr lang="en-US" altLang="ko-KR" sz="600" dirty="0" err="1"/>
              <a:t>m_nRows</a:t>
            </a:r>
            <a:r>
              <a:rPr lang="en-US" altLang="ko-KR" sz="600" dirty="0"/>
              <a:t>) 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 = 0;</a:t>
            </a:r>
          </a:p>
          <a:p>
            <a:r>
              <a:rPr lang="en-US" altLang="ko-KR" sz="600" dirty="0" smtClean="0"/>
              <a:t>    }</a:t>
            </a:r>
            <a:endParaRPr lang="en-US" altLang="ko-KR" sz="600" dirty="0"/>
          </a:p>
          <a:p>
            <a:r>
              <a:rPr lang="en-US" altLang="ko-KR" sz="600" dirty="0"/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98212" y="7161167"/>
            <a:ext cx="7019089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그림자 </a:t>
            </a:r>
            <a:r>
              <a:rPr lang="ko-KR" altLang="en-US" sz="1400" dirty="0" err="1" smtClean="0"/>
              <a:t>맵에</a:t>
            </a:r>
            <a:r>
              <a:rPr lang="ko-KR" altLang="en-US" sz="1400" dirty="0" smtClean="0"/>
              <a:t> 대한 </a:t>
            </a:r>
            <a:r>
              <a:rPr lang="en-US" altLang="ko-KR" sz="1400" dirty="0" smtClean="0"/>
              <a:t>HLSL </a:t>
            </a:r>
            <a:r>
              <a:rPr lang="ko-KR" altLang="en-US" sz="1400" dirty="0" smtClean="0"/>
              <a:t>코드입니다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Albedo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Normal Map</a:t>
            </a:r>
            <a:r>
              <a:rPr lang="ko-KR" altLang="en-US" sz="1400" dirty="0" smtClean="0"/>
              <a:t>을 합치게 되면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색상의 밝기가 구분되기에 입체적인 느낌을 표현하게 됩니다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해당 객체의 재질의 </a:t>
            </a:r>
            <a:r>
              <a:rPr lang="en-US" altLang="ko-KR" sz="1400" dirty="0" smtClean="0"/>
              <a:t>Normal 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TBN </a:t>
            </a:r>
            <a:r>
              <a:rPr lang="ko-KR" altLang="en-US" sz="1400" dirty="0" smtClean="0"/>
              <a:t>연산하여 </a:t>
            </a:r>
            <a:r>
              <a:rPr lang="en-US" altLang="ko-KR" sz="1400" dirty="0" smtClean="0"/>
              <a:t>Lighting </a:t>
            </a:r>
            <a:r>
              <a:rPr lang="ko-KR" altLang="en-US" sz="1400" dirty="0" smtClean="0"/>
              <a:t>함수의 </a:t>
            </a:r>
            <a:r>
              <a:rPr lang="en-US" altLang="ko-KR" sz="1400" dirty="0" smtClean="0"/>
              <a:t>Normal </a:t>
            </a:r>
            <a:r>
              <a:rPr lang="ko-KR" altLang="en-US" sz="1400" dirty="0" smtClean="0"/>
              <a:t>인자에 적용합니다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최종 색상은 </a:t>
            </a:r>
            <a:r>
              <a:rPr lang="en-US" altLang="ko-KR" sz="1400" dirty="0" smtClean="0"/>
              <a:t>Albedo </a:t>
            </a:r>
            <a:r>
              <a:rPr lang="ko-KR" altLang="en-US" sz="1400" dirty="0" smtClean="0"/>
              <a:t>정보를 가진 색상과 조명의 값을 보간 하여 최종 색상을 반환합니다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7552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34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348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2381" y="5587048"/>
            <a:ext cx="7436190" cy="35714"/>
            <a:chOff x="3672381" y="5587048"/>
            <a:chExt cx="74361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2381" y="5587048"/>
              <a:ext cx="7436190" cy="3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264827" y="3903760"/>
            <a:ext cx="861060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Void </a:t>
            </a:r>
            <a:r>
              <a:rPr lang="en-US" altLang="ko-KR" sz="1200" dirty="0" err="1"/>
              <a:t>GameObjectMgr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ShdowRender</a:t>
            </a:r>
            <a:r>
              <a:rPr lang="en-US" altLang="ko-KR" sz="1200" dirty="0"/>
              <a:t>(ID3D12GraphicsCommandList* pd3dCommandList, </a:t>
            </a:r>
            <a:r>
              <a:rPr lang="en-US" altLang="ko-KR" sz="1200" dirty="0" err="1"/>
              <a:t>CCamera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pCamera</a:t>
            </a:r>
            <a:r>
              <a:rPr lang="en-US" altLang="ko-KR" sz="1200" dirty="0"/>
              <a:t>, bool </a:t>
            </a:r>
            <a:r>
              <a:rPr lang="en-US" altLang="ko-KR" sz="1200" dirty="0" err="1"/>
              <a:t>bPreRender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ShaderMgr</a:t>
            </a:r>
            <a:r>
              <a:rPr lang="en-US" altLang="ko-KR" sz="1200" dirty="0"/>
              <a:t>* 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…</a:t>
            </a:r>
          </a:p>
          <a:p>
            <a:r>
              <a:rPr lang="en-US" altLang="ko-KR" sz="1200" dirty="0"/>
              <a:t>     if(</a:t>
            </a:r>
            <a:r>
              <a:rPr lang="en-US" altLang="ko-KR" sz="1200" dirty="0" err="1"/>
              <a:t>m_pMesh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      	if(</a:t>
            </a:r>
            <a:r>
              <a:rPr lang="en-US" altLang="ko-KR" sz="1200" dirty="0" err="1"/>
              <a:t>m_nMaterials</a:t>
            </a:r>
            <a:r>
              <a:rPr lang="en-US" altLang="ko-KR" sz="1200" dirty="0"/>
              <a:t>&gt;0) { </a:t>
            </a:r>
          </a:p>
          <a:p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=0;i&lt;</a:t>
            </a:r>
            <a:r>
              <a:rPr lang="en-US" altLang="ko-KR" sz="1200" dirty="0" err="1"/>
              <a:t>m_nMaterials;i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]) {</a:t>
            </a:r>
          </a:p>
          <a:p>
            <a:r>
              <a:rPr lang="en-US" altLang="ko-KR" sz="1200" dirty="0"/>
              <a:t>		        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-&gt;Render(pd3dCommandList,</a:t>
            </a:r>
          </a:p>
          <a:p>
            <a:r>
              <a:rPr lang="en-US" altLang="ko-KR" sz="1200" dirty="0"/>
              <a:t>			pCamera,0,false);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-&gt;</a:t>
            </a:r>
            <a:r>
              <a:rPr lang="en-US" altLang="ko-KR" sz="1200" dirty="0" err="1"/>
              <a:t>SetPipelineState</a:t>
            </a:r>
            <a:r>
              <a:rPr lang="en-US" altLang="ko-KR" sz="1200" dirty="0"/>
              <a:t>(pd3dCommandList,0);</a:t>
            </a:r>
          </a:p>
          <a:p>
            <a:r>
              <a:rPr lang="en-US" altLang="ko-KR" sz="1200" dirty="0"/>
              <a:t>			…</a:t>
            </a:r>
          </a:p>
          <a:p>
            <a:r>
              <a:rPr lang="en-US" altLang="ko-KR" sz="1200" dirty="0"/>
              <a:t>			}</a:t>
            </a:r>
          </a:p>
          <a:p>
            <a:r>
              <a:rPr lang="en-US" altLang="ko-KR" sz="1200" dirty="0"/>
              <a:t>			…</a:t>
            </a:r>
          </a:p>
          <a:p>
            <a:r>
              <a:rPr lang="en-US" altLang="ko-KR" sz="1200" dirty="0"/>
              <a:t>		            }</a:t>
            </a:r>
          </a:p>
          <a:p>
            <a:r>
              <a:rPr lang="en-US" altLang="ko-KR" sz="1200" dirty="0"/>
              <a:t>			…</a:t>
            </a:r>
          </a:p>
          <a:p>
            <a:r>
              <a:rPr lang="en-US" altLang="ko-KR" sz="1200" dirty="0"/>
              <a:t>		     }</a:t>
            </a:r>
          </a:p>
          <a:p>
            <a:r>
              <a:rPr lang="en-US" altLang="ko-KR" sz="1200" dirty="0"/>
              <a:t>	…</a:t>
            </a:r>
          </a:p>
          <a:p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779427" y="3511571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ShadowRender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843" y="8003239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그림자 대상에 포함되는 객체들은 </a:t>
            </a:r>
            <a:r>
              <a:rPr lang="en-US" altLang="ko-KR" dirty="0" err="1"/>
              <a:t>ShadowRender</a:t>
            </a:r>
            <a:r>
              <a:rPr lang="en-US" altLang="ko-KR" dirty="0"/>
              <a:t> </a:t>
            </a:r>
            <a:r>
              <a:rPr lang="ko-KR" altLang="en-US" dirty="0"/>
              <a:t>함수를 이용하여 렌더링 </a:t>
            </a:r>
            <a:r>
              <a:rPr lang="ko-KR" altLang="en-US" dirty="0" err="1"/>
              <a:t>하게되고</a:t>
            </a:r>
            <a:r>
              <a:rPr lang="en-US" altLang="ko-KR" dirty="0"/>
              <a:t>, </a:t>
            </a:r>
            <a:r>
              <a:rPr lang="ko-KR" altLang="en-US" dirty="0"/>
              <a:t>파이프라인 상태를 매프레임마다 업데이트 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14" name="구부러진 연결선 13"/>
          <p:cNvCxnSpPr>
            <a:stCxn id="20" idx="0"/>
          </p:cNvCxnSpPr>
          <p:nvPr/>
        </p:nvCxnSpPr>
        <p:spPr>
          <a:xfrm rot="16200000" flipV="1">
            <a:off x="11577412" y="6925739"/>
            <a:ext cx="1786914" cy="3680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079486" y="6216324"/>
            <a:ext cx="3093714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77154" y="2994834"/>
            <a:ext cx="6156450" cy="440120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그림자를 구현할 때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많은 어려움을 겪었습니다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구현이 마무리된 상황에서 느낀 점은 이론적인 지식이 부족한 상태로 구현을 이어 나아갔던 것이 문제였습니다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구현이 안되었던 큰 문제점들 중 하나는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매핑과 그림자 매핑을 하나의 파이프라인 상태에서 렌더링 할 때 마다 다르게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하는 과정을 신경 쓰지 않아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사소하지만 중요한 부분을 생각 못했던 점이였습니다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렌더링이 진행될 때 해당 객체가 그림자가 적용되는지에 대한 유무를 판단하여 파이프라인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해주었습니다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4888" y="1922605"/>
            <a:ext cx="2811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SetPipelineState</a:t>
            </a:r>
            <a:r>
              <a:rPr lang="en-US" altLang="ko-KR" dirty="0"/>
              <a:t>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5532" y="2291937"/>
            <a:ext cx="82655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Void </a:t>
            </a:r>
            <a:r>
              <a:rPr lang="en-US" altLang="ko-KR" sz="1400" dirty="0" err="1"/>
              <a:t>ShaderMgr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SetPipelineState</a:t>
            </a:r>
            <a:r>
              <a:rPr lang="en-US" altLang="ko-KR" sz="1400" dirty="0"/>
              <a:t>(ID3D12GraphicsCommandList* pd3dCommandList,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nPipelineState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if(m_pp3dPipelineStates) pd3dCommandList-&gt;</a:t>
            </a:r>
            <a:r>
              <a:rPr lang="en-US" altLang="ko-KR" sz="1400" dirty="0" err="1"/>
              <a:t>SetPipelineState</a:t>
            </a:r>
            <a:r>
              <a:rPr lang="en-US" altLang="ko-KR" sz="1400" dirty="0"/>
              <a:t>(m_pp3dPipelineStates[</a:t>
            </a:r>
            <a:r>
              <a:rPr lang="en-US" altLang="ko-KR" sz="1400" dirty="0" err="1"/>
              <a:t>nPipelineStates</a:t>
            </a:r>
            <a:r>
              <a:rPr lang="en-US" altLang="ko-KR" sz="1400" dirty="0"/>
              <a:t>])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0"/>
            <a:chExt cx="18422857" cy="105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0"/>
              <a:ext cx="18422857" cy="1054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09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39200" y="2460877"/>
            <a:ext cx="8458200" cy="613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VS_SHADOW_MAP_OUTPUT </a:t>
            </a:r>
            <a:r>
              <a:rPr lang="en-US" altLang="ko-KR" sz="1100" dirty="0" err="1"/>
              <a:t>VSShadowMap</a:t>
            </a:r>
            <a:r>
              <a:rPr lang="en-US" altLang="ko-KR" sz="1100" dirty="0"/>
              <a:t> (VS_LIGHTING_INPUT input)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200" dirty="0"/>
              <a:t>VS_SHADOW_MAP_OUTPUT output = (VS_SHADOW_MAP_OUTPUT)0;</a:t>
            </a:r>
            <a:endParaRPr lang="ko-KR" altLang="ko-KR" sz="1200" dirty="0"/>
          </a:p>
          <a:p>
            <a:r>
              <a:rPr lang="en-US" altLang="ko-KR" sz="1200" dirty="0"/>
              <a:t>	float4 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(float4) 0.0f;</a:t>
            </a:r>
            <a:endParaRPr lang="ko-KR" altLang="ko-KR" sz="1200" dirty="0"/>
          </a:p>
          <a:p>
            <a:r>
              <a:rPr lang="en-US" altLang="ko-KR" sz="1200" dirty="0"/>
              <a:t>	if (!</a:t>
            </a:r>
            <a:r>
              <a:rPr lang="en-US" altLang="ko-KR" sz="1200" dirty="0" err="1"/>
              <a:t>bAnimationShader</a:t>
            </a:r>
            <a:r>
              <a:rPr lang="en-US" altLang="ko-KR" sz="1200" dirty="0"/>
              <a:t>) {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0.0f),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   }</a:t>
            </a:r>
            <a:endParaRPr lang="ko-KR" altLang="ko-KR" sz="1200" dirty="0"/>
          </a:p>
          <a:p>
            <a:r>
              <a:rPr lang="en-US" altLang="ko-KR" sz="1200" dirty="0"/>
              <a:t>	if (</a:t>
            </a:r>
            <a:r>
              <a:rPr lang="en-US" altLang="ko-KR" sz="1200" dirty="0" err="1"/>
              <a:t>bAnimationShader</a:t>
            </a:r>
            <a:r>
              <a:rPr lang="en-US" altLang="ko-KR" sz="1200" dirty="0"/>
              <a:t>) {</a:t>
            </a:r>
            <a:endParaRPr lang="ko-KR" altLang="ko-KR" sz="1200" dirty="0"/>
          </a:p>
          <a:p>
            <a:r>
              <a:rPr lang="en-US" altLang="ko-KR" sz="1200" dirty="0"/>
              <a:t>		float4x4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= (float4x4) 0.0f;</a:t>
            </a:r>
            <a:endParaRPr lang="ko-KR" altLang="ko-KR" sz="1200" dirty="0"/>
          </a:p>
          <a:p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MAX_VERTEX_INFLUENCES;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+= </a:t>
            </a:r>
            <a:r>
              <a:rPr lang="en-US" altLang="ko-KR" sz="1200" dirty="0" err="1"/>
              <a:t>input.weights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*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gpmtxBoneOffsets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input.indices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]],	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gpmtxBoneTransforms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input.indices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]]); }</a:t>
            </a:r>
          </a:p>
          <a:p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/>
              <a:t>;  }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MAX_LIGHTS;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  <a:endParaRPr lang="ko-KR" altLang="ko-KR" sz="1200" dirty="0"/>
          </a:p>
          <a:p>
            <a:r>
              <a:rPr lang="en-US" altLang="ko-KR" sz="1200" dirty="0"/>
              <a:t>		if (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].f4Position.w != 0.0f)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output.uvs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</a:t>
            </a:r>
            <a:r>
              <a:rPr lang="en-US" altLang="ko-KR" sz="1200" dirty="0" err="1"/>
              <a:t>mtxToTexture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}</a:t>
            </a:r>
            <a:endParaRPr lang="ko-KR" altLang="ko-KR" sz="1200" dirty="0"/>
          </a:p>
          <a:p>
            <a:r>
              <a:rPr lang="en-US" altLang="ko-KR" sz="1200" dirty="0"/>
              <a:t>	return(output);</a:t>
            </a:r>
            <a:endParaRPr lang="en-US" altLang="ko-KR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82400" y="210639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HLSL : </a:t>
            </a:r>
            <a:r>
              <a:rPr lang="en-US" altLang="ko-KR" dirty="0" err="1"/>
              <a:t>VSShadowMap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06565" y="7859874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리깅</a:t>
            </a:r>
            <a:r>
              <a:rPr lang="ko-KR" altLang="en-US" dirty="0"/>
              <a:t> 동작을 하는 객체에 대한 그림자처리는</a:t>
            </a:r>
            <a:r>
              <a:rPr lang="en-US" altLang="ko-KR" dirty="0"/>
              <a:t>, </a:t>
            </a:r>
            <a:r>
              <a:rPr lang="ko-KR" altLang="en-US" dirty="0"/>
              <a:t>애니메이션 여부에 따라 동적 그림자를 적용하도록 </a:t>
            </a:r>
            <a:r>
              <a:rPr lang="en-US" altLang="ko-KR" dirty="0"/>
              <a:t>bool </a:t>
            </a:r>
            <a:r>
              <a:rPr lang="ko-KR" altLang="en-US" dirty="0"/>
              <a:t>값을 상수 버퍼로 넘겨주어</a:t>
            </a:r>
            <a:endParaRPr lang="en-US" altLang="ko-KR" dirty="0"/>
          </a:p>
          <a:p>
            <a:pPr algn="ctr"/>
            <a:r>
              <a:rPr lang="ko-KR" altLang="en-US" dirty="0"/>
              <a:t>구분 지어준다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982200" y="4860012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982200" y="3390900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 rot="5400000" flipH="1" flipV="1">
            <a:off x="7259977" y="5030966"/>
            <a:ext cx="3038750" cy="27104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5400000" flipH="1" flipV="1">
            <a:off x="6544865" y="4270141"/>
            <a:ext cx="4468973" cy="27104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77154" y="2994834"/>
            <a:ext cx="6156450" cy="409342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건물이나 장애물에는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그림자가 나왔지만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컨트롤러가 적용된 객체에는 바닥에 동적으로 그림자가 나오지 않았습니다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부분에서 문제점은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Bone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행렬을 사용하는 객체는 정점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셰이더에서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기존의 그림자 대상에 포함되는 객체들과 다르게 연산하고 있었던 문제점 이였습니다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모델을 불러오는 과정에서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bool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값으로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빌드되는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객체가 애니메이션 정보를 가지고있는지 판단하고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상수 버퍼로 전달하여 그 여부에 따라 정점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셰이더를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다르게 연산 시켜주었습니다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2782</Words>
  <Application>Microsoft Office PowerPoint</Application>
  <PresentationFormat>사용자 지정</PresentationFormat>
  <Paragraphs>471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?? ??</vt:lpstr>
      <vt:lpstr>HY중고딕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PC</cp:lastModifiedBy>
  <cp:revision>59</cp:revision>
  <dcterms:created xsi:type="dcterms:W3CDTF">2023-08-27T19:13:24Z</dcterms:created>
  <dcterms:modified xsi:type="dcterms:W3CDTF">2023-09-09T15:51:54Z</dcterms:modified>
</cp:coreProperties>
</file>